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2880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8" d="100"/>
          <a:sy n="58" d="100"/>
        </p:scale>
        <p:origin x="451"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545"/>
            <a:ext cx="13716000" cy="3581400"/>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4B3900-6875-4A2A-B026-4568F5B3F838}"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928661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B3900-6875-4A2A-B026-4568F5B3F838}"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299672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688"/>
            <a:ext cx="3943350" cy="87177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688"/>
            <a:ext cx="11601450" cy="871775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B3900-6875-4A2A-B026-4568F5B3F838}"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119485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B3900-6875-4A2A-B026-4568F5B3F838}"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130562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4608"/>
            <a:ext cx="15773400" cy="427910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4B3900-6875-4A2A-B026-4568F5B3F838}"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272014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438"/>
            <a:ext cx="7772400" cy="65270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438"/>
            <a:ext cx="7772400" cy="65270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4B3900-6875-4A2A-B026-4568F5B3F838}"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220903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688"/>
            <a:ext cx="15773400" cy="19883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7613"/>
            <a:ext cx="7736681" cy="55268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7613"/>
            <a:ext cx="7774782" cy="55268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B3900-6875-4A2A-B026-4568F5B3F838}"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136438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4B3900-6875-4A2A-B026-4568F5B3F838}"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178672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B3900-6875-4A2A-B026-4568F5B3F838}"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306700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E64B3900-6875-4A2A-B026-4568F5B3F838}"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197368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138"/>
            <a:ext cx="9258300" cy="7310438"/>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E64B3900-6875-4A2A-B026-4568F5B3F838}"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02E06-1C5F-4DBF-909B-6BECA4C63657}" type="slidenum">
              <a:rPr lang="en-US" smtClean="0"/>
              <a:t>‹#›</a:t>
            </a:fld>
            <a:endParaRPr lang="en-US"/>
          </a:p>
        </p:txBody>
      </p:sp>
    </p:spTree>
    <p:extLst>
      <p:ext uri="{BB962C8B-B14F-4D97-AF65-F5344CB8AC3E}">
        <p14:creationId xmlns:p14="http://schemas.microsoft.com/office/powerpoint/2010/main" val="107510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E64B3900-6875-4A2A-B026-4568F5B3F838}" type="datetimeFigureOut">
              <a:rPr lang="en-US" smtClean="0"/>
              <a:t>4/6/2023</a:t>
            </a:fld>
            <a:endParaRPr lang="en-US"/>
          </a:p>
        </p:txBody>
      </p:sp>
      <p:sp>
        <p:nvSpPr>
          <p:cNvPr id="5" name="Footer Placeholder 4"/>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97E02E06-1C5F-4DBF-909B-6BECA4C63657}" type="slidenum">
              <a:rPr lang="en-US" smtClean="0"/>
              <a:t>‹#›</a:t>
            </a:fld>
            <a:endParaRPr lang="en-US"/>
          </a:p>
        </p:txBody>
      </p:sp>
    </p:spTree>
    <p:extLst>
      <p:ext uri="{BB962C8B-B14F-4D97-AF65-F5344CB8AC3E}">
        <p14:creationId xmlns:p14="http://schemas.microsoft.com/office/powerpoint/2010/main" val="3552209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AutoShape 46">
            <a:extLst>
              <a:ext uri="{FF2B5EF4-FFF2-40B4-BE49-F238E27FC236}">
                <a16:creationId xmlns:a16="http://schemas.microsoft.com/office/drawing/2014/main" id="{1CF3E646-680E-49EC-83C1-1B39C71E40DF}"/>
              </a:ext>
            </a:extLst>
          </p:cNvPr>
          <p:cNvSpPr>
            <a:spLocks noChangeArrowheads="1"/>
          </p:cNvSpPr>
          <p:nvPr/>
        </p:nvSpPr>
        <p:spPr bwMode="auto">
          <a:xfrm rot="5400000">
            <a:off x="357093" y="876111"/>
            <a:ext cx="9523410" cy="8905876"/>
          </a:xfrm>
          <a:prstGeom prst="triangle">
            <a:avLst>
              <a:gd name="adj" fmla="val 50000"/>
            </a:avLst>
          </a:prstGeom>
          <a:solidFill>
            <a:srgbClr val="FFFFFF"/>
          </a:solidFill>
          <a:ln w="76200" algn="ctr">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40">
            <a:extLst>
              <a:ext uri="{FF2B5EF4-FFF2-40B4-BE49-F238E27FC236}">
                <a16:creationId xmlns:a16="http://schemas.microsoft.com/office/drawing/2014/main" id="{A739DE30-E0E8-4303-974A-BF6D506B45CC}"/>
              </a:ext>
            </a:extLst>
          </p:cNvPr>
          <p:cNvSpPr txBox="1">
            <a:spLocks noChangeArrowheads="1"/>
          </p:cNvSpPr>
          <p:nvPr/>
        </p:nvSpPr>
        <p:spPr bwMode="auto">
          <a:xfrm>
            <a:off x="3763818" y="8066761"/>
            <a:ext cx="4273281" cy="2023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1" u="none" strike="noStrike" cap="none" normalizeH="0" baseline="0" dirty="0">
                <a:ln>
                  <a:noFill/>
                </a:ln>
                <a:solidFill>
                  <a:srgbClr val="003380"/>
                </a:solidFill>
                <a:effectLst/>
                <a:latin typeface="Arial Rounded MT Bold" panose="020F0704030504030204" pitchFamily="34" charset="0"/>
              </a:rPr>
              <a:t>Get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1" u="none" strike="noStrike" cap="none" normalizeH="0" baseline="0" dirty="0">
                <a:ln>
                  <a:noFill/>
                </a:ln>
                <a:solidFill>
                  <a:srgbClr val="003380"/>
                </a:solidFill>
                <a:effectLst/>
                <a:latin typeface="Arial Rounded MT Bold" panose="020F0704030504030204" pitchFamily="34" charset="0"/>
              </a:rPr>
              <a:t>started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1" u="none" strike="noStrike" cap="none" normalizeH="0" baseline="0" dirty="0">
                <a:ln>
                  <a:noFill/>
                </a:ln>
                <a:solidFill>
                  <a:srgbClr val="003380"/>
                </a:solidFill>
                <a:effectLst/>
                <a:latin typeface="Arial Rounded MT Bold" panose="020F0704030504030204" pitchFamily="34" charset="0"/>
              </a:rPr>
              <a:t>today!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AutoShape 44">
            <a:extLst>
              <a:ext uri="{FF2B5EF4-FFF2-40B4-BE49-F238E27FC236}">
                <a16:creationId xmlns:a16="http://schemas.microsoft.com/office/drawing/2014/main" id="{302EF6B9-4484-41BA-BB5E-DF3E49A76555}"/>
              </a:ext>
            </a:extLst>
          </p:cNvPr>
          <p:cNvSpPr>
            <a:spLocks noChangeArrowheads="1"/>
          </p:cNvSpPr>
          <p:nvPr/>
        </p:nvSpPr>
        <p:spPr bwMode="auto">
          <a:xfrm rot="16200000">
            <a:off x="8155218" y="876109"/>
            <a:ext cx="9523410" cy="8905878"/>
          </a:xfrm>
          <a:prstGeom prst="triangle">
            <a:avLst>
              <a:gd name="adj" fmla="val 50000"/>
            </a:avLst>
          </a:prstGeom>
          <a:solidFill>
            <a:srgbClr val="FFFFFF"/>
          </a:solidFill>
          <a:ln w="76200" algn="ctr">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AutoShape 45">
            <a:extLst>
              <a:ext uri="{FF2B5EF4-FFF2-40B4-BE49-F238E27FC236}">
                <a16:creationId xmlns:a16="http://schemas.microsoft.com/office/drawing/2014/main" id="{F754014B-74DA-4D1F-AA01-3FFEF9B1C6A5}"/>
              </a:ext>
            </a:extLst>
          </p:cNvPr>
          <p:cNvSpPr>
            <a:spLocks noChangeArrowheads="1"/>
          </p:cNvSpPr>
          <p:nvPr/>
        </p:nvSpPr>
        <p:spPr bwMode="auto">
          <a:xfrm rot="16200000">
            <a:off x="4832310" y="-2669815"/>
            <a:ext cx="8405671" cy="15997728"/>
          </a:xfrm>
          <a:prstGeom prst="flowChartCollate">
            <a:avLst/>
          </a:prstGeom>
          <a:solidFill>
            <a:srgbClr val="A1C975"/>
          </a:solidFill>
          <a:ln>
            <a:noFill/>
          </a:ln>
          <a:effectLst/>
          <a:extLst>
            <a:ext uri="{91240B29-F687-4F45-9708-019B960494DF}">
              <a14:hiddenLine xmlns:a14="http://schemas.microsoft.com/office/drawing/2010/main" w="38100">
                <a:solidFill>
                  <a:srgbClr val="00008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40" name="Group 41">
            <a:extLst>
              <a:ext uri="{FF2B5EF4-FFF2-40B4-BE49-F238E27FC236}">
                <a16:creationId xmlns:a16="http://schemas.microsoft.com/office/drawing/2014/main" id="{441616E7-F256-4D5A-BAE9-43794F99A4ED}"/>
              </a:ext>
            </a:extLst>
          </p:cNvPr>
          <p:cNvGrpSpPr>
            <a:grpSpLocks/>
          </p:cNvGrpSpPr>
          <p:nvPr/>
        </p:nvGrpSpPr>
        <p:grpSpPr bwMode="auto">
          <a:xfrm>
            <a:off x="5007229" y="883016"/>
            <a:ext cx="7935909" cy="9254863"/>
            <a:chOff x="108272690" y="107512833"/>
            <a:chExt cx="3840480" cy="5303520"/>
          </a:xfrm>
        </p:grpSpPr>
        <p:sp>
          <p:nvSpPr>
            <p:cNvPr id="41" name="AutoShape 42">
              <a:extLst>
                <a:ext uri="{FF2B5EF4-FFF2-40B4-BE49-F238E27FC236}">
                  <a16:creationId xmlns:a16="http://schemas.microsoft.com/office/drawing/2014/main" id="{A9FD08AE-5442-48F9-B6EB-F86EAE6F1EF9}"/>
                </a:ext>
              </a:extLst>
            </p:cNvPr>
            <p:cNvSpPr>
              <a:spLocks noChangeArrowheads="1"/>
            </p:cNvSpPr>
            <p:nvPr/>
          </p:nvSpPr>
          <p:spPr bwMode="auto">
            <a:xfrm>
              <a:off x="108272690" y="107512833"/>
              <a:ext cx="3840480" cy="5303520"/>
            </a:xfrm>
            <a:prstGeom prst="diamond">
              <a:avLst/>
            </a:prstGeom>
            <a:solidFill>
              <a:srgbClr val="99C2FF"/>
            </a:solidFill>
            <a:ln w="7620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AutoShape 43">
              <a:extLst>
                <a:ext uri="{FF2B5EF4-FFF2-40B4-BE49-F238E27FC236}">
                  <a16:creationId xmlns:a16="http://schemas.microsoft.com/office/drawing/2014/main" id="{2F2C2EEC-030A-4304-8612-AAACBFCFF83B}"/>
                </a:ext>
              </a:extLst>
            </p:cNvPr>
            <p:cNvSpPr>
              <a:spLocks noChangeArrowheads="1"/>
            </p:cNvSpPr>
            <p:nvPr/>
          </p:nvSpPr>
          <p:spPr bwMode="auto">
            <a:xfrm>
              <a:off x="108515779" y="107871832"/>
              <a:ext cx="3338204" cy="4595182"/>
            </a:xfrm>
            <a:prstGeom prst="diamond">
              <a:avLst/>
            </a:prstGeom>
            <a:solidFill>
              <a:srgbClr val="FFFFFF"/>
            </a:solidFill>
            <a:ln w="76200" algn="ctr">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8" name="Text Box 40">
            <a:extLst>
              <a:ext uri="{FF2B5EF4-FFF2-40B4-BE49-F238E27FC236}">
                <a16:creationId xmlns:a16="http://schemas.microsoft.com/office/drawing/2014/main" id="{8506E5AD-FBBC-41AC-968B-77D57EEDA22A}"/>
              </a:ext>
            </a:extLst>
          </p:cNvPr>
          <p:cNvSpPr txBox="1">
            <a:spLocks noChangeArrowheads="1"/>
          </p:cNvSpPr>
          <p:nvPr/>
        </p:nvSpPr>
        <p:spPr bwMode="auto">
          <a:xfrm>
            <a:off x="9269709" y="9502878"/>
            <a:ext cx="5307856" cy="8673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rgbClr val="577D30"/>
                </a:solidFill>
                <a:effectLst/>
                <a:latin typeface="Arial Rounded MT Bold" panose="020F0704030504030204" pitchFamily="34" charset="0"/>
              </a:rPr>
              <a:t>NorthwestState.edu/</a:t>
            </a:r>
            <a:r>
              <a:rPr kumimoji="0" lang="en-US" altLang="en-US" sz="2000" b="0" i="1" u="none" strike="noStrike" cap="none" normalizeH="0" baseline="0" dirty="0" err="1">
                <a:ln>
                  <a:noFill/>
                </a:ln>
                <a:solidFill>
                  <a:srgbClr val="577D30"/>
                </a:solidFill>
                <a:effectLst/>
                <a:latin typeface="Arial Rounded MT Bold" panose="020F0704030504030204" pitchFamily="34" charset="0"/>
              </a:rPr>
              <a:t>scc</a:t>
            </a:r>
            <a:endParaRPr kumimoji="0" lang="en-US" altLang="en-US" sz="2000" b="0" i="0" u="none" strike="noStrike" cap="none" normalizeH="0" baseline="0" dirty="0">
              <a:ln>
                <a:noFill/>
              </a:ln>
              <a:solidFill>
                <a:srgbClr val="80808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808080"/>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47">
            <a:extLst>
              <a:ext uri="{FF2B5EF4-FFF2-40B4-BE49-F238E27FC236}">
                <a16:creationId xmlns:a16="http://schemas.microsoft.com/office/drawing/2014/main" id="{8E97C607-DF6C-46D9-A4FE-C877803A866C}"/>
              </a:ext>
            </a:extLst>
          </p:cNvPr>
          <p:cNvSpPr txBox="1">
            <a:spLocks noChangeArrowheads="1"/>
          </p:cNvSpPr>
          <p:nvPr/>
        </p:nvSpPr>
        <p:spPr bwMode="auto">
          <a:xfrm>
            <a:off x="1120690" y="3821419"/>
            <a:ext cx="4591880" cy="31116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en-US" altLang="en-US" sz="4800" b="1" u="none" strike="noStrike" cap="none" normalizeH="0" baseline="0" dirty="0">
                <a:ln w="12700">
                  <a:solidFill>
                    <a:srgbClr val="000080"/>
                  </a:solidFill>
                </a:ln>
                <a:solidFill>
                  <a:srgbClr val="FFFFFF"/>
                </a:solidFill>
                <a:effectLst>
                  <a:glow rad="63500">
                    <a:schemeClr val="tx1">
                      <a:alpha val="40000"/>
                    </a:schemeClr>
                  </a:glow>
                  <a:outerShdw blurRad="50800" dist="76200" dir="2700000" algn="tl" rotWithShape="0">
                    <a:prstClr val="black">
                      <a:alpha val="40000"/>
                    </a:prstClr>
                  </a:outerShdw>
                </a:effectLst>
                <a:latin typeface="Segoe UI Black" panose="020B0A02040204020203" pitchFamily="34" charset="0"/>
                <a:ea typeface="Segoe UI Black" panose="020B0A02040204020203" pitchFamily="34" charset="0"/>
              </a:rPr>
              <a:t>Computer</a:t>
            </a:r>
          </a:p>
          <a:p>
            <a:pPr marL="0" marR="0" lvl="0" indent="0" algn="ctr" defTabSz="914400" rtl="0" eaLnBrk="0" fontAlgn="base" latinLnBrk="0" hangingPunct="0">
              <a:lnSpc>
                <a:spcPct val="150000"/>
              </a:lnSpc>
              <a:spcBef>
                <a:spcPct val="0"/>
              </a:spcBef>
              <a:spcAft>
                <a:spcPct val="0"/>
              </a:spcAft>
              <a:buClrTx/>
              <a:buSzTx/>
              <a:buFontTx/>
              <a:buNone/>
              <a:tabLst/>
            </a:pPr>
            <a:r>
              <a:rPr kumimoji="0" lang="en-US" altLang="en-US" sz="4800" b="1" u="none" strike="noStrike" cap="none" normalizeH="0" baseline="0" dirty="0">
                <a:ln w="12700">
                  <a:solidFill>
                    <a:srgbClr val="000080"/>
                  </a:solidFill>
                </a:ln>
                <a:solidFill>
                  <a:srgbClr val="FFFFFF"/>
                </a:solidFill>
                <a:effectLst>
                  <a:glow rad="63500">
                    <a:schemeClr val="tx1">
                      <a:alpha val="40000"/>
                    </a:schemeClr>
                  </a:glow>
                  <a:outerShdw blurRad="50800" dist="76200" dir="2700000" algn="tl" rotWithShape="0">
                    <a:prstClr val="black">
                      <a:alpha val="40000"/>
                    </a:prstClr>
                  </a:outerShdw>
                </a:effectLst>
                <a:latin typeface="Segoe UI Black" panose="020B0A02040204020203" pitchFamily="34" charset="0"/>
                <a:ea typeface="Segoe UI Black" panose="020B0A02040204020203" pitchFamily="34" charset="0"/>
              </a:rPr>
              <a:t>Aided</a:t>
            </a:r>
          </a:p>
          <a:p>
            <a:pPr marL="0" marR="0" lvl="0" indent="0" algn="ctr" defTabSz="914400" rtl="0" eaLnBrk="0" fontAlgn="base" latinLnBrk="0" hangingPunct="0">
              <a:lnSpc>
                <a:spcPct val="150000"/>
              </a:lnSpc>
              <a:spcBef>
                <a:spcPct val="0"/>
              </a:spcBef>
              <a:spcAft>
                <a:spcPct val="0"/>
              </a:spcAft>
              <a:buClrTx/>
              <a:buSzTx/>
              <a:buFontTx/>
              <a:buNone/>
              <a:tabLst/>
            </a:pPr>
            <a:r>
              <a:rPr kumimoji="0" lang="en-US" altLang="en-US" sz="4800" b="1" u="none" strike="noStrike" cap="none" normalizeH="0" baseline="0" dirty="0">
                <a:ln w="12700">
                  <a:solidFill>
                    <a:srgbClr val="000080"/>
                  </a:solidFill>
                </a:ln>
                <a:solidFill>
                  <a:srgbClr val="FFFFFF"/>
                </a:solidFill>
                <a:effectLst>
                  <a:glow rad="63500">
                    <a:schemeClr val="tx1">
                      <a:alpha val="40000"/>
                    </a:schemeClr>
                  </a:glow>
                  <a:outerShdw blurRad="50800" dist="76200" dir="2700000" algn="tl" rotWithShape="0">
                    <a:prstClr val="black">
                      <a:alpha val="40000"/>
                    </a:prstClr>
                  </a:outerShdw>
                </a:effectLst>
                <a:latin typeface="Segoe UI Black" panose="020B0A02040204020203" pitchFamily="34" charset="0"/>
                <a:ea typeface="Segoe UI Black" panose="020B0A02040204020203" pitchFamily="34" charset="0"/>
              </a:rPr>
              <a:t>Manufacturing</a:t>
            </a:r>
            <a:endParaRPr kumimoji="0" lang="en-US" altLang="en-US" sz="4400" b="0" u="none" strike="noStrike" cap="none" normalizeH="0" baseline="0" dirty="0">
              <a:ln w="12700">
                <a:solidFill>
                  <a:srgbClr val="000080"/>
                </a:solidFill>
              </a:ln>
              <a:solidFill>
                <a:schemeClr val="tx1"/>
              </a:solidFill>
              <a:effectLst>
                <a:glow rad="63500">
                  <a:schemeClr val="tx1">
                    <a:alpha val="40000"/>
                  </a:schemeClr>
                </a:glow>
                <a:outerShdw blurRad="50800" dist="76200" dir="2700000" algn="tl" rotWithShape="0">
                  <a:prstClr val="black">
                    <a:alpha val="40000"/>
                  </a:prstClr>
                </a:outerShdw>
              </a:effectLst>
              <a:latin typeface="Segoe UI Black" panose="020B0A02040204020203" pitchFamily="34" charset="0"/>
              <a:ea typeface="Segoe UI Black" panose="020B0A02040204020203" pitchFamily="34" charset="0"/>
            </a:endParaRPr>
          </a:p>
        </p:txBody>
      </p:sp>
      <p:pic>
        <p:nvPicPr>
          <p:cNvPr id="1072" name="Picture 48" descr="SCC_logo_stacked">
            <a:extLst>
              <a:ext uri="{FF2B5EF4-FFF2-40B4-BE49-F238E27FC236}">
                <a16:creationId xmlns:a16="http://schemas.microsoft.com/office/drawing/2014/main" id="{A72D1F84-32A3-4842-86EE-5135CBA8BD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0921" y="1673314"/>
            <a:ext cx="2546116" cy="878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3" name="Picture 49" descr="nscc_logo">
            <a:extLst>
              <a:ext uri="{FF2B5EF4-FFF2-40B4-BE49-F238E27FC236}">
                <a16:creationId xmlns:a16="http://schemas.microsoft.com/office/drawing/2014/main" id="{B0A77741-B29A-48F2-8E74-EB07D993629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1992" y="1767981"/>
            <a:ext cx="2459833" cy="725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pSp>
        <p:nvGrpSpPr>
          <p:cNvPr id="52" name="Group 51">
            <a:extLst>
              <a:ext uri="{FF2B5EF4-FFF2-40B4-BE49-F238E27FC236}">
                <a16:creationId xmlns:a16="http://schemas.microsoft.com/office/drawing/2014/main" id="{AFAA012C-3B00-44C8-A3A5-4929A59A2EC7}"/>
              </a:ext>
            </a:extLst>
          </p:cNvPr>
          <p:cNvGrpSpPr/>
          <p:nvPr/>
        </p:nvGrpSpPr>
        <p:grpSpPr>
          <a:xfrm>
            <a:off x="-819811" y="4276627"/>
            <a:ext cx="547688" cy="317500"/>
            <a:chOff x="4924784" y="820693"/>
            <a:chExt cx="547688" cy="317500"/>
          </a:xfrm>
        </p:grpSpPr>
        <p:sp>
          <p:nvSpPr>
            <p:cNvPr id="49" name="AutoShape 51">
              <a:extLst>
                <a:ext uri="{FF2B5EF4-FFF2-40B4-BE49-F238E27FC236}">
                  <a16:creationId xmlns:a16="http://schemas.microsoft.com/office/drawing/2014/main" id="{F1D70854-6834-40BD-A57E-3D26948D88D8}"/>
                </a:ext>
              </a:extLst>
            </p:cNvPr>
            <p:cNvSpPr>
              <a:spLocks noChangeArrowheads="1"/>
            </p:cNvSpPr>
            <p:nvPr/>
          </p:nvSpPr>
          <p:spPr bwMode="auto">
            <a:xfrm rot="5400000">
              <a:off x="4889829" y="855648"/>
              <a:ext cx="313208" cy="243298"/>
            </a:xfrm>
            <a:prstGeom prst="triangle">
              <a:avLst>
                <a:gd name="adj" fmla="val 50000"/>
              </a:avLst>
            </a:prstGeom>
            <a:solidFill>
              <a:srgbClr val="00008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52">
              <a:extLst>
                <a:ext uri="{FF2B5EF4-FFF2-40B4-BE49-F238E27FC236}">
                  <a16:creationId xmlns:a16="http://schemas.microsoft.com/office/drawing/2014/main" id="{0EDF72AF-8222-42C0-90C7-BE4FD194E9B2}"/>
                </a:ext>
              </a:extLst>
            </p:cNvPr>
            <p:cNvSpPr>
              <a:spLocks noChangeArrowheads="1"/>
            </p:cNvSpPr>
            <p:nvPr/>
          </p:nvSpPr>
          <p:spPr bwMode="auto">
            <a:xfrm rot="5400000">
              <a:off x="5040177" y="855648"/>
              <a:ext cx="313208" cy="243298"/>
            </a:xfrm>
            <a:prstGeom prst="triangle">
              <a:avLst>
                <a:gd name="adj" fmla="val 50000"/>
              </a:avLst>
            </a:prstGeom>
            <a:solidFill>
              <a:srgbClr val="B2DE82"/>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53">
              <a:extLst>
                <a:ext uri="{FF2B5EF4-FFF2-40B4-BE49-F238E27FC236}">
                  <a16:creationId xmlns:a16="http://schemas.microsoft.com/office/drawing/2014/main" id="{0BEE12C6-3EFA-4C1B-9874-86BC67B682AA}"/>
                </a:ext>
              </a:extLst>
            </p:cNvPr>
            <p:cNvSpPr>
              <a:spLocks noChangeArrowheads="1"/>
            </p:cNvSpPr>
            <p:nvPr/>
          </p:nvSpPr>
          <p:spPr bwMode="auto">
            <a:xfrm rot="5400000">
              <a:off x="5194219" y="859940"/>
              <a:ext cx="313208" cy="243298"/>
            </a:xfrm>
            <a:prstGeom prst="triangle">
              <a:avLst>
                <a:gd name="adj" fmla="val 50000"/>
              </a:avLst>
            </a:prstGeom>
            <a:solidFill>
              <a:srgbClr val="99C2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3" name="Text Box 54">
            <a:extLst>
              <a:ext uri="{FF2B5EF4-FFF2-40B4-BE49-F238E27FC236}">
                <a16:creationId xmlns:a16="http://schemas.microsoft.com/office/drawing/2014/main" id="{79D22037-9FB2-49EC-B298-829DAF7AD1AF}"/>
              </a:ext>
            </a:extLst>
          </p:cNvPr>
          <p:cNvSpPr txBox="1">
            <a:spLocks noChangeArrowheads="1"/>
          </p:cNvSpPr>
          <p:nvPr/>
        </p:nvSpPr>
        <p:spPr bwMode="auto">
          <a:xfrm>
            <a:off x="5537326" y="1791494"/>
            <a:ext cx="6898014" cy="7934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1" u="none" strike="noStrike" cap="none" normalizeH="0" baseline="0" dirty="0">
                <a:ln>
                  <a:noFill/>
                </a:ln>
                <a:solidFill>
                  <a:srgbClr val="000080"/>
                </a:solidFill>
                <a:effectLst/>
                <a:latin typeface="Arial Rounded MT Bold" panose="020F0704030504030204" pitchFamily="34" charset="0"/>
              </a:rPr>
              <a:t>SELF-PACED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0" i="1" u="none" strike="noStrike" cap="none" normalizeH="0" baseline="0" dirty="0">
              <a:ln>
                <a:noFill/>
              </a:ln>
              <a:solidFill>
                <a:srgbClr val="00008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0" i="1" u="none" strike="noStrike" cap="none" normalizeH="0" baseline="0" dirty="0">
              <a:ln>
                <a:noFill/>
              </a:ln>
              <a:solidFill>
                <a:srgbClr val="00008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1" u="none" strike="noStrike" cap="none" normalizeH="0" baseline="0" dirty="0">
                <a:ln>
                  <a:noFill/>
                </a:ln>
                <a:solidFill>
                  <a:srgbClr val="000080"/>
                </a:solidFill>
                <a:effectLst/>
                <a:latin typeface="Arial Rounded MT Bold" panose="020F0704030504030204" pitchFamily="34" charset="0"/>
              </a:rPr>
              <a:t>HYBRID LEARNING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0" i="1" u="none" strike="noStrike" cap="none" normalizeH="0" baseline="0" dirty="0">
              <a:ln>
                <a:noFill/>
              </a:ln>
              <a:solidFill>
                <a:srgbClr val="00008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0" i="1" u="none" strike="noStrike" cap="none" normalizeH="0" baseline="0" dirty="0">
              <a:ln>
                <a:noFill/>
              </a:ln>
              <a:solidFill>
                <a:srgbClr val="00008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1" u="none" strike="noStrike" cap="none" normalizeH="0" baseline="0" dirty="0">
                <a:ln>
                  <a:noFill/>
                </a:ln>
                <a:solidFill>
                  <a:srgbClr val="000080"/>
                </a:solidFill>
                <a:effectLst/>
                <a:latin typeface="Arial Rounded MT Bold" panose="020F0704030504030204" pitchFamily="34" charset="0"/>
              </a:rPr>
              <a:t>FLEXIBLE LABS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0" i="1" u="none" strike="noStrike" cap="none" normalizeH="0" baseline="0" dirty="0">
              <a:ln>
                <a:noFill/>
              </a:ln>
              <a:solidFill>
                <a:srgbClr val="00008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0" i="1" u="none" strike="noStrike" cap="none" normalizeH="0" baseline="0" dirty="0">
              <a:ln>
                <a:noFill/>
              </a:ln>
              <a:solidFill>
                <a:srgbClr val="000080"/>
              </a:solidFill>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1" u="none" strike="noStrike" cap="none" normalizeH="0" baseline="0" dirty="0">
                <a:ln>
                  <a:noFill/>
                </a:ln>
                <a:solidFill>
                  <a:srgbClr val="000080"/>
                </a:solidFill>
                <a:effectLst/>
                <a:latin typeface="Arial Rounded MT Bold" panose="020F0704030504030204" pitchFamily="34" charset="0"/>
              </a:rPr>
              <a:t>1 CREDIT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1" u="none" strike="noStrike" cap="none" normalizeH="0" baseline="0" dirty="0">
                <a:ln>
                  <a:noFill/>
                </a:ln>
                <a:solidFill>
                  <a:srgbClr val="000080"/>
                </a:solidFill>
                <a:effectLst/>
                <a:latin typeface="Arial Rounded MT Bold" panose="020F0704030504030204" pitchFamily="34" charset="0"/>
              </a:rPr>
              <a:t>AT A TIME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8" name="Group 57">
            <a:extLst>
              <a:ext uri="{FF2B5EF4-FFF2-40B4-BE49-F238E27FC236}">
                <a16:creationId xmlns:a16="http://schemas.microsoft.com/office/drawing/2014/main" id="{B3D60712-0CB8-4026-980E-A9CB7F607749}"/>
              </a:ext>
            </a:extLst>
          </p:cNvPr>
          <p:cNvGrpSpPr/>
          <p:nvPr/>
        </p:nvGrpSpPr>
        <p:grpSpPr>
          <a:xfrm>
            <a:off x="8712489" y="3765147"/>
            <a:ext cx="547688" cy="317500"/>
            <a:chOff x="4924784" y="820693"/>
            <a:chExt cx="547688" cy="317500"/>
          </a:xfrm>
        </p:grpSpPr>
        <p:sp>
          <p:nvSpPr>
            <p:cNvPr id="59" name="AutoShape 51">
              <a:extLst>
                <a:ext uri="{FF2B5EF4-FFF2-40B4-BE49-F238E27FC236}">
                  <a16:creationId xmlns:a16="http://schemas.microsoft.com/office/drawing/2014/main" id="{C36C70D4-43CC-447F-860E-5DA80592E3F0}"/>
                </a:ext>
              </a:extLst>
            </p:cNvPr>
            <p:cNvSpPr>
              <a:spLocks noChangeArrowheads="1"/>
            </p:cNvSpPr>
            <p:nvPr/>
          </p:nvSpPr>
          <p:spPr bwMode="auto">
            <a:xfrm rot="5400000">
              <a:off x="4889829" y="855648"/>
              <a:ext cx="313208" cy="243298"/>
            </a:xfrm>
            <a:prstGeom prst="triangle">
              <a:avLst>
                <a:gd name="adj" fmla="val 50000"/>
              </a:avLst>
            </a:prstGeom>
            <a:solidFill>
              <a:srgbClr val="00008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AutoShape 52">
              <a:extLst>
                <a:ext uri="{FF2B5EF4-FFF2-40B4-BE49-F238E27FC236}">
                  <a16:creationId xmlns:a16="http://schemas.microsoft.com/office/drawing/2014/main" id="{6EC9099C-DFA5-4934-B7CB-4058471010D1}"/>
                </a:ext>
              </a:extLst>
            </p:cNvPr>
            <p:cNvSpPr>
              <a:spLocks noChangeArrowheads="1"/>
            </p:cNvSpPr>
            <p:nvPr/>
          </p:nvSpPr>
          <p:spPr bwMode="auto">
            <a:xfrm rot="5400000">
              <a:off x="5040177" y="855648"/>
              <a:ext cx="313208" cy="243298"/>
            </a:xfrm>
            <a:prstGeom prst="triangle">
              <a:avLst>
                <a:gd name="adj" fmla="val 50000"/>
              </a:avLst>
            </a:prstGeom>
            <a:solidFill>
              <a:srgbClr val="B2DE82"/>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AutoShape 53">
              <a:extLst>
                <a:ext uri="{FF2B5EF4-FFF2-40B4-BE49-F238E27FC236}">
                  <a16:creationId xmlns:a16="http://schemas.microsoft.com/office/drawing/2014/main" id="{4248DCEE-6AB3-46C2-83E0-1BE67D5EE357}"/>
                </a:ext>
              </a:extLst>
            </p:cNvPr>
            <p:cNvSpPr>
              <a:spLocks noChangeArrowheads="1"/>
            </p:cNvSpPr>
            <p:nvPr/>
          </p:nvSpPr>
          <p:spPr bwMode="auto">
            <a:xfrm rot="5400000">
              <a:off x="5194219" y="859940"/>
              <a:ext cx="313208" cy="243298"/>
            </a:xfrm>
            <a:prstGeom prst="triangle">
              <a:avLst>
                <a:gd name="adj" fmla="val 50000"/>
              </a:avLst>
            </a:prstGeom>
            <a:solidFill>
              <a:srgbClr val="99C2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62" name="Group 61">
            <a:extLst>
              <a:ext uri="{FF2B5EF4-FFF2-40B4-BE49-F238E27FC236}">
                <a16:creationId xmlns:a16="http://schemas.microsoft.com/office/drawing/2014/main" id="{828F3DCF-82B2-48D8-95AA-5675D6DD10F0}"/>
              </a:ext>
            </a:extLst>
          </p:cNvPr>
          <p:cNvGrpSpPr/>
          <p:nvPr/>
        </p:nvGrpSpPr>
        <p:grpSpPr>
          <a:xfrm>
            <a:off x="8743035" y="6746515"/>
            <a:ext cx="547688" cy="317500"/>
            <a:chOff x="4924784" y="820693"/>
            <a:chExt cx="547688" cy="317500"/>
          </a:xfrm>
        </p:grpSpPr>
        <p:sp>
          <p:nvSpPr>
            <p:cNvPr id="63" name="AutoShape 51">
              <a:extLst>
                <a:ext uri="{FF2B5EF4-FFF2-40B4-BE49-F238E27FC236}">
                  <a16:creationId xmlns:a16="http://schemas.microsoft.com/office/drawing/2014/main" id="{5113460E-CAD9-4182-A438-5BBB9E636ED1}"/>
                </a:ext>
              </a:extLst>
            </p:cNvPr>
            <p:cNvSpPr>
              <a:spLocks noChangeArrowheads="1"/>
            </p:cNvSpPr>
            <p:nvPr/>
          </p:nvSpPr>
          <p:spPr bwMode="auto">
            <a:xfrm rot="5400000">
              <a:off x="4889829" y="855648"/>
              <a:ext cx="313208" cy="243298"/>
            </a:xfrm>
            <a:prstGeom prst="triangle">
              <a:avLst>
                <a:gd name="adj" fmla="val 50000"/>
              </a:avLst>
            </a:prstGeom>
            <a:solidFill>
              <a:srgbClr val="00008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AutoShape 52">
              <a:extLst>
                <a:ext uri="{FF2B5EF4-FFF2-40B4-BE49-F238E27FC236}">
                  <a16:creationId xmlns:a16="http://schemas.microsoft.com/office/drawing/2014/main" id="{15CD565F-F49D-4556-818A-6C5F6292B8F3}"/>
                </a:ext>
              </a:extLst>
            </p:cNvPr>
            <p:cNvSpPr>
              <a:spLocks noChangeArrowheads="1"/>
            </p:cNvSpPr>
            <p:nvPr/>
          </p:nvSpPr>
          <p:spPr bwMode="auto">
            <a:xfrm rot="5400000">
              <a:off x="5040177" y="855648"/>
              <a:ext cx="313208" cy="243298"/>
            </a:xfrm>
            <a:prstGeom prst="triangle">
              <a:avLst>
                <a:gd name="adj" fmla="val 50000"/>
              </a:avLst>
            </a:prstGeom>
            <a:solidFill>
              <a:srgbClr val="B2DE82"/>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AutoShape 53">
              <a:extLst>
                <a:ext uri="{FF2B5EF4-FFF2-40B4-BE49-F238E27FC236}">
                  <a16:creationId xmlns:a16="http://schemas.microsoft.com/office/drawing/2014/main" id="{0E44AFBE-0D6B-4FC0-BA69-727F7B4FA746}"/>
                </a:ext>
              </a:extLst>
            </p:cNvPr>
            <p:cNvSpPr>
              <a:spLocks noChangeArrowheads="1"/>
            </p:cNvSpPr>
            <p:nvPr/>
          </p:nvSpPr>
          <p:spPr bwMode="auto">
            <a:xfrm rot="5400000">
              <a:off x="5194219" y="859940"/>
              <a:ext cx="313208" cy="243298"/>
            </a:xfrm>
            <a:prstGeom prst="triangle">
              <a:avLst>
                <a:gd name="adj" fmla="val 50000"/>
              </a:avLst>
            </a:prstGeom>
            <a:solidFill>
              <a:srgbClr val="99C2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66" name="Group 65">
            <a:extLst>
              <a:ext uri="{FF2B5EF4-FFF2-40B4-BE49-F238E27FC236}">
                <a16:creationId xmlns:a16="http://schemas.microsoft.com/office/drawing/2014/main" id="{314C838F-7189-4DC7-986F-06DA7AC4B325}"/>
              </a:ext>
            </a:extLst>
          </p:cNvPr>
          <p:cNvGrpSpPr/>
          <p:nvPr/>
        </p:nvGrpSpPr>
        <p:grpSpPr>
          <a:xfrm rot="10800000">
            <a:off x="8743035" y="5297900"/>
            <a:ext cx="547688" cy="317500"/>
            <a:chOff x="4924784" y="820693"/>
            <a:chExt cx="547688" cy="317500"/>
          </a:xfrm>
        </p:grpSpPr>
        <p:sp>
          <p:nvSpPr>
            <p:cNvPr id="67" name="AutoShape 51">
              <a:extLst>
                <a:ext uri="{FF2B5EF4-FFF2-40B4-BE49-F238E27FC236}">
                  <a16:creationId xmlns:a16="http://schemas.microsoft.com/office/drawing/2014/main" id="{6650FCD4-1F01-4E40-B728-FAEEDDC07C4D}"/>
                </a:ext>
              </a:extLst>
            </p:cNvPr>
            <p:cNvSpPr>
              <a:spLocks noChangeArrowheads="1"/>
            </p:cNvSpPr>
            <p:nvPr/>
          </p:nvSpPr>
          <p:spPr bwMode="auto">
            <a:xfrm rot="5400000">
              <a:off x="4889829" y="855648"/>
              <a:ext cx="313208" cy="243298"/>
            </a:xfrm>
            <a:prstGeom prst="triangle">
              <a:avLst>
                <a:gd name="adj" fmla="val 50000"/>
              </a:avLst>
            </a:prstGeom>
            <a:solidFill>
              <a:srgbClr val="00008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AutoShape 52">
              <a:extLst>
                <a:ext uri="{FF2B5EF4-FFF2-40B4-BE49-F238E27FC236}">
                  <a16:creationId xmlns:a16="http://schemas.microsoft.com/office/drawing/2014/main" id="{1A8E7B2F-1B06-4965-9ACD-0C62939EAC4F}"/>
                </a:ext>
              </a:extLst>
            </p:cNvPr>
            <p:cNvSpPr>
              <a:spLocks noChangeArrowheads="1"/>
            </p:cNvSpPr>
            <p:nvPr/>
          </p:nvSpPr>
          <p:spPr bwMode="auto">
            <a:xfrm rot="5400000">
              <a:off x="5040177" y="855648"/>
              <a:ext cx="313208" cy="243298"/>
            </a:xfrm>
            <a:prstGeom prst="triangle">
              <a:avLst>
                <a:gd name="adj" fmla="val 50000"/>
              </a:avLst>
            </a:prstGeom>
            <a:solidFill>
              <a:srgbClr val="B2DE82"/>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AutoShape 53">
              <a:extLst>
                <a:ext uri="{FF2B5EF4-FFF2-40B4-BE49-F238E27FC236}">
                  <a16:creationId xmlns:a16="http://schemas.microsoft.com/office/drawing/2014/main" id="{84DC330C-A3B8-408F-8218-B97B81D82E73}"/>
                </a:ext>
              </a:extLst>
            </p:cNvPr>
            <p:cNvSpPr>
              <a:spLocks noChangeArrowheads="1"/>
            </p:cNvSpPr>
            <p:nvPr/>
          </p:nvSpPr>
          <p:spPr bwMode="auto">
            <a:xfrm rot="5400000">
              <a:off x="5194219" y="859940"/>
              <a:ext cx="313208" cy="243298"/>
            </a:xfrm>
            <a:prstGeom prst="triangle">
              <a:avLst>
                <a:gd name="adj" fmla="val 50000"/>
              </a:avLst>
            </a:prstGeom>
            <a:solidFill>
              <a:srgbClr val="99C2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0" name="Text Box 39">
            <a:extLst>
              <a:ext uri="{FF2B5EF4-FFF2-40B4-BE49-F238E27FC236}">
                <a16:creationId xmlns:a16="http://schemas.microsoft.com/office/drawing/2014/main" id="{F342E0F6-FC82-471F-B277-E506433F6AB0}"/>
              </a:ext>
            </a:extLst>
          </p:cNvPr>
          <p:cNvSpPr txBox="1">
            <a:spLocks noChangeArrowheads="1"/>
          </p:cNvSpPr>
          <p:nvPr/>
        </p:nvSpPr>
        <p:spPr bwMode="auto">
          <a:xfrm>
            <a:off x="0" y="171771"/>
            <a:ext cx="18288000" cy="182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US" altLang="en-US" sz="3600" dirty="0">
                <a:latin typeface="Arial Rounded MT Bold" panose="020F0704030504030204" pitchFamily="34" charset="0"/>
              </a:rPr>
              <a:t>Two m</a:t>
            </a:r>
            <a:r>
              <a:rPr kumimoji="0" lang="en-US" altLang="en-US" sz="3600" i="0" u="none" strike="noStrike" cap="none" normalizeH="0" baseline="0" dirty="0">
                <a:ln>
                  <a:noFill/>
                </a:ln>
                <a:effectLst/>
                <a:latin typeface="Arial Rounded MT Bold" panose="020F0704030504030204" pitchFamily="34" charset="0"/>
              </a:rPr>
              <a:t>anufacturing programs </a:t>
            </a:r>
            <a:r>
              <a:rPr lang="en-US" altLang="en-US" sz="3600" b="1" dirty="0">
                <a:solidFill>
                  <a:srgbClr val="003380"/>
                </a:solidFill>
                <a:latin typeface="Arial Rounded MT Bold" panose="020F0704030504030204" pitchFamily="34" charset="0"/>
              </a:rPr>
              <a:t>MADE FOR YOU.</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effectLst/>
              <a:latin typeface="Arial Rounded MT Bold" panose="020F07040305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 b="0" i="0" u="none" strike="noStrike" cap="none" normalizeH="0" baseline="0" dirty="0">
              <a:ln>
                <a:noFill/>
              </a:ln>
              <a:solidFill>
                <a:srgbClr val="A6A6A6"/>
              </a:solidFill>
              <a:effectLst/>
              <a:latin typeface="Arial Rounded MT Bold" panose="020F0704030504030204" pitchFamily="34" charset="0"/>
            </a:endParaRPr>
          </a:p>
        </p:txBody>
      </p:sp>
      <p:sp>
        <p:nvSpPr>
          <p:cNvPr id="54" name="Text Box 55">
            <a:extLst>
              <a:ext uri="{FF2B5EF4-FFF2-40B4-BE49-F238E27FC236}">
                <a16:creationId xmlns:a16="http://schemas.microsoft.com/office/drawing/2014/main" id="{D774CA80-15A7-4351-B71B-37D6C89C8B52}"/>
              </a:ext>
            </a:extLst>
          </p:cNvPr>
          <p:cNvSpPr txBox="1">
            <a:spLocks noChangeArrowheads="1"/>
          </p:cNvSpPr>
          <p:nvPr/>
        </p:nvSpPr>
        <p:spPr bwMode="auto">
          <a:xfrm>
            <a:off x="13018781" y="4484318"/>
            <a:ext cx="3691896" cy="1728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ctr" anchorCtr="0" compatLnSpc="1">
            <a:prstTxWarp prst="textNoShape">
              <a:avLst/>
            </a:prstTxWarp>
          </a:bodyPr>
          <a:lstStyle/>
          <a:p>
            <a:pPr algn="ctr" defTabSz="914400" eaLnBrk="0" fontAlgn="base" hangingPunct="0">
              <a:lnSpc>
                <a:spcPct val="150000"/>
              </a:lnSpc>
              <a:spcBef>
                <a:spcPct val="0"/>
              </a:spcBef>
              <a:spcAft>
                <a:spcPct val="0"/>
              </a:spcAft>
            </a:pPr>
            <a:r>
              <a:rPr lang="en-US" altLang="en-US" sz="4800" b="1" dirty="0">
                <a:ln w="12700">
                  <a:solidFill>
                    <a:srgbClr val="000080"/>
                  </a:solidFill>
                </a:ln>
                <a:solidFill>
                  <a:srgbClr val="FFFFFF"/>
                </a:solidFill>
                <a:effectLst>
                  <a:glow rad="63500">
                    <a:schemeClr val="tx1">
                      <a:alpha val="40000"/>
                    </a:schemeClr>
                  </a:glow>
                  <a:outerShdw blurRad="50800" dist="76200" dir="2700000" algn="tl" rotWithShape="0">
                    <a:prstClr val="black">
                      <a:alpha val="40000"/>
                    </a:prstClr>
                  </a:outerShdw>
                </a:effectLst>
                <a:latin typeface="Segoe UI Black" panose="020B0A02040204020203" pitchFamily="34" charset="0"/>
                <a:ea typeface="Segoe UI Black" panose="020B0A02040204020203" pitchFamily="34" charset="0"/>
              </a:rPr>
              <a:t>Industrial</a:t>
            </a:r>
            <a:r>
              <a:rPr lang="en-US" altLang="en-US" sz="4800" b="1" dirty="0">
                <a:ln w="12700">
                  <a:solidFill>
                    <a:srgbClr val="000080"/>
                  </a:solidFill>
                </a:ln>
                <a:solidFill>
                  <a:srgbClr val="FFFFFF"/>
                </a:solidFill>
                <a:effectLst>
                  <a:outerShdw blurRad="50800" dist="76200" dir="2700000" algn="tl" rotWithShape="0">
                    <a:prstClr val="black">
                      <a:alpha val="40000"/>
                    </a:prstClr>
                  </a:outerShdw>
                </a:effectLst>
                <a:latin typeface="Segoe UI Black" panose="020B0A02040204020203" pitchFamily="34" charset="0"/>
                <a:ea typeface="Segoe UI Black" panose="020B0A02040204020203" pitchFamily="34" charset="0"/>
              </a:rPr>
              <a:t> </a:t>
            </a:r>
          </a:p>
          <a:p>
            <a:pPr algn="ctr" defTabSz="914400" eaLnBrk="0" fontAlgn="base" hangingPunct="0">
              <a:lnSpc>
                <a:spcPct val="150000"/>
              </a:lnSpc>
              <a:spcBef>
                <a:spcPct val="0"/>
              </a:spcBef>
              <a:spcAft>
                <a:spcPct val="0"/>
              </a:spcAft>
            </a:pPr>
            <a:r>
              <a:rPr lang="en-US" altLang="en-US" sz="4800" b="1" dirty="0">
                <a:ln w="12700">
                  <a:solidFill>
                    <a:srgbClr val="000080"/>
                  </a:solidFill>
                </a:ln>
                <a:solidFill>
                  <a:srgbClr val="FFFFFF"/>
                </a:solidFill>
                <a:effectLst>
                  <a:glow rad="63500">
                    <a:schemeClr val="tx1">
                      <a:alpha val="40000"/>
                    </a:schemeClr>
                  </a:glow>
                  <a:outerShdw blurRad="50800" dist="76200" dir="2700000" algn="tl" rotWithShape="0">
                    <a:prstClr val="black">
                      <a:alpha val="40000"/>
                    </a:prstClr>
                  </a:outerShdw>
                </a:effectLst>
                <a:latin typeface="Segoe UI Black" panose="020B0A02040204020203" pitchFamily="34" charset="0"/>
                <a:ea typeface="Segoe UI Black" panose="020B0A02040204020203" pitchFamily="34" charset="0"/>
              </a:rPr>
              <a:t>Automation</a:t>
            </a:r>
          </a:p>
        </p:txBody>
      </p:sp>
      <p:pic>
        <p:nvPicPr>
          <p:cNvPr id="2" name="Picture 1">
            <a:extLst>
              <a:ext uri="{FF2B5EF4-FFF2-40B4-BE49-F238E27FC236}">
                <a16:creationId xmlns:a16="http://schemas.microsoft.com/office/drawing/2014/main" id="{CD589F00-C814-4AE8-9F34-1169C6AABC3F}"/>
              </a:ext>
            </a:extLst>
          </p:cNvPr>
          <p:cNvPicPr>
            <a:picLocks noChangeAspect="1"/>
          </p:cNvPicPr>
          <p:nvPr/>
        </p:nvPicPr>
        <p:blipFill>
          <a:blip r:embed="rId4"/>
          <a:stretch>
            <a:fillRect/>
          </a:stretch>
        </p:blipFill>
        <p:spPr>
          <a:xfrm rot="5400000">
            <a:off x="17344545" y="9660330"/>
            <a:ext cx="769667" cy="144132"/>
          </a:xfrm>
          <a:prstGeom prst="rect">
            <a:avLst/>
          </a:prstGeom>
        </p:spPr>
      </p:pic>
      <p:sp>
        <p:nvSpPr>
          <p:cNvPr id="3" name="TextBox 2">
            <a:extLst>
              <a:ext uri="{FF2B5EF4-FFF2-40B4-BE49-F238E27FC236}">
                <a16:creationId xmlns:a16="http://schemas.microsoft.com/office/drawing/2014/main" id="{B567CBB0-AD26-4ED4-AEB0-4D9AAF597E8D}"/>
              </a:ext>
            </a:extLst>
          </p:cNvPr>
          <p:cNvSpPr txBox="1"/>
          <p:nvPr/>
        </p:nvSpPr>
        <p:spPr>
          <a:xfrm rot="5400000">
            <a:off x="12666990" y="4973298"/>
            <a:ext cx="10286206" cy="369332"/>
          </a:xfrm>
          <a:prstGeom prst="rect">
            <a:avLst/>
          </a:prstGeom>
          <a:noFill/>
        </p:spPr>
        <p:txBody>
          <a:bodyPr wrap="square" rtlCol="0">
            <a:spAutoFit/>
          </a:bodyPr>
          <a:lstStyle/>
          <a:p>
            <a:r>
              <a:rPr lang="en-US" sz="900" dirty="0">
                <a:solidFill>
                  <a:schemeClr val="bg1">
                    <a:lumMod val="50000"/>
                  </a:schemeClr>
                </a:solidFill>
              </a:rPr>
              <a:t>This work is licensed under the Creative Commons Attribution 4.0 International License. To view a copy of this license, visit http://creativecommons. org/licenses/by/4.0/ or send a letter to Creative Commons, PO Box 1866, Mountain View, CA 94042, USA</a:t>
            </a:r>
          </a:p>
        </p:txBody>
      </p:sp>
      <p:sp>
        <p:nvSpPr>
          <p:cNvPr id="34" name="TextBox 33">
            <a:extLst>
              <a:ext uri="{FF2B5EF4-FFF2-40B4-BE49-F238E27FC236}">
                <a16:creationId xmlns:a16="http://schemas.microsoft.com/office/drawing/2014/main" id="{342C25EE-1FD3-49A2-9B7A-D410AD40456C}"/>
              </a:ext>
            </a:extLst>
          </p:cNvPr>
          <p:cNvSpPr txBox="1"/>
          <p:nvPr/>
        </p:nvSpPr>
        <p:spPr>
          <a:xfrm rot="16200000">
            <a:off x="-4898271" y="4840346"/>
            <a:ext cx="10413607" cy="507831"/>
          </a:xfrm>
          <a:prstGeom prst="rect">
            <a:avLst/>
          </a:prstGeom>
          <a:noFill/>
        </p:spPr>
        <p:txBody>
          <a:bodyPr wrap="square" rtlCol="0">
            <a:spAutoFit/>
          </a:bodyPr>
          <a:lstStyle/>
          <a:p>
            <a:r>
              <a:rPr lang="en-US" sz="900" dirty="0">
                <a:solidFill>
                  <a:schemeClr val="bg1">
                    <a:lumMod val="50000"/>
                  </a:schemeClr>
                </a:solidFill>
              </a:rPr>
              <a:t>This workforce product was funded by a grant awarded by the U.S. Department of Labor's Employment and Training Administration. The product was created by the recipient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a:t>
            </a:r>
          </a:p>
        </p:txBody>
      </p:sp>
      <p:pic>
        <p:nvPicPr>
          <p:cNvPr id="4" name="Picture 3">
            <a:extLst>
              <a:ext uri="{FF2B5EF4-FFF2-40B4-BE49-F238E27FC236}">
                <a16:creationId xmlns:a16="http://schemas.microsoft.com/office/drawing/2014/main" id="{0B2BCEDA-4EBF-4161-9D42-06EE9FFC61B8}"/>
              </a:ext>
            </a:extLst>
          </p:cNvPr>
          <p:cNvPicPr>
            <a:picLocks noChangeAspect="1"/>
          </p:cNvPicPr>
          <p:nvPr/>
        </p:nvPicPr>
        <p:blipFill>
          <a:blip r:embed="rId5"/>
          <a:stretch>
            <a:fillRect/>
          </a:stretch>
        </p:blipFill>
        <p:spPr>
          <a:xfrm>
            <a:off x="11111449" y="7927404"/>
            <a:ext cx="1624377" cy="1624377"/>
          </a:xfrm>
          <a:prstGeom prst="rect">
            <a:avLst/>
          </a:prstGeom>
        </p:spPr>
      </p:pic>
    </p:spTree>
    <p:extLst>
      <p:ext uri="{BB962C8B-B14F-4D97-AF65-F5344CB8AC3E}">
        <p14:creationId xmlns:p14="http://schemas.microsoft.com/office/powerpoint/2010/main" val="14603666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203</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Rounded MT Bold</vt:lpstr>
      <vt:lpstr>Calibri</vt:lpstr>
      <vt:lpstr>Calibri Light</vt:lpstr>
      <vt:lpstr>Segoe UI Black</vt:lpstr>
      <vt:lpstr>Office Theme</vt:lpstr>
      <vt:lpstr>PowerPoint Presentation</vt:lpstr>
    </vt:vector>
  </TitlesOfParts>
  <Company>Northwest State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Bellamy</dc:creator>
  <cp:lastModifiedBy>Audrey Lehman</cp:lastModifiedBy>
  <cp:revision>17</cp:revision>
  <dcterms:created xsi:type="dcterms:W3CDTF">2019-10-04T13:06:27Z</dcterms:created>
  <dcterms:modified xsi:type="dcterms:W3CDTF">2023-04-06T14:28:52Z</dcterms:modified>
</cp:coreProperties>
</file>